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4"/>
  </p:handoutMasterIdLst>
  <p:sldIdLst>
    <p:sldId id="256" r:id="rId2"/>
    <p:sldId id="265" r:id="rId3"/>
    <p:sldId id="266" r:id="rId4"/>
    <p:sldId id="267" r:id="rId5"/>
    <p:sldId id="268" r:id="rId6"/>
    <p:sldId id="257" r:id="rId7"/>
    <p:sldId id="258" r:id="rId8"/>
    <p:sldId id="259" r:id="rId9"/>
    <p:sldId id="260" r:id="rId10"/>
    <p:sldId id="261" r:id="rId11"/>
    <p:sldId id="263"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gray"/>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3" d="100"/>
          <a:sy n="63" d="100"/>
        </p:scale>
        <p:origin x="-2104" y="-2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CC3E0B-9DB9-C344-A01E-CD35FD205324}" type="datetimeFigureOut">
              <a:rPr lang="en-US" smtClean="0"/>
              <a:t>10/21/15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AC2C6F-8598-A84B-9CC2-FAE71F5E86E4}" type="slidenum">
              <a:rPr lang="en-US" smtClean="0"/>
              <a:t>‹#›</a:t>
            </a:fld>
            <a:endParaRPr lang="en-US"/>
          </a:p>
        </p:txBody>
      </p:sp>
    </p:spTree>
    <p:extLst>
      <p:ext uri="{BB962C8B-B14F-4D97-AF65-F5344CB8AC3E}">
        <p14:creationId xmlns:p14="http://schemas.microsoft.com/office/powerpoint/2010/main" val="82129173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3DFA4E7A-0411-F043-8410-3DCCE8606739}" type="datetimeFigureOut">
              <a:rPr lang="en-US" smtClean="0"/>
              <a:t>10/21/15</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F7B8F2-56B7-754E-8780-4AA078A8F4C2}"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DFA4E7A-0411-F043-8410-3DCCE8606739}" type="datetimeFigureOut">
              <a:rPr lang="en-US" smtClean="0"/>
              <a:t>10/21/15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F7B8F2-56B7-754E-8780-4AA078A8F4C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3DFA4E7A-0411-F043-8410-3DCCE8606739}" type="datetimeFigureOut">
              <a:rPr lang="en-US" smtClean="0"/>
              <a:t>10/21/15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F7B8F2-56B7-754E-8780-4AA078A8F4C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7F7B8F2-56B7-754E-8780-4AA078A8F4C2}"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F7B8F2-56B7-754E-8780-4AA078A8F4C2}"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7F7B8F2-56B7-754E-8780-4AA078A8F4C2}"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7F7B8F2-56B7-754E-8780-4AA078A8F4C2}"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7F7B8F2-56B7-754E-8780-4AA078A8F4C2}"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DFA4E7A-0411-F043-8410-3DCCE8606739}"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F7B8F2-56B7-754E-8780-4AA078A8F4C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DFA4E7A-0411-F043-8410-3DCCE8606739}"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F7B8F2-56B7-754E-8780-4AA078A8F4C2}"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DFA4E7A-0411-F043-8410-3DCCE8606739}"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F7B8F2-56B7-754E-8780-4AA078A8F4C2}"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DFA4E7A-0411-F043-8410-3DCCE8606739}"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F7B8F2-56B7-754E-8780-4AA078A8F4C2}"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3DFA4E7A-0411-F043-8410-3DCCE8606739}" type="datetimeFigureOut">
              <a:rPr lang="en-US" smtClean="0"/>
              <a:t>10/21/15</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3DFA4E7A-0411-F043-8410-3DCCE8606739}" type="datetimeFigureOut">
              <a:rPr lang="en-US" smtClean="0"/>
              <a:t>10/21/15</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D7F7B8F2-56B7-754E-8780-4AA078A8F4C2}"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F7B8F2-56B7-754E-8780-4AA078A8F4C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3DFA4E7A-0411-F043-8410-3DCCE8606739}" type="datetimeFigureOut">
              <a:rPr lang="en-US" smtClean="0"/>
              <a:t>10/21/15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F7B8F2-56B7-754E-8780-4AA078A8F4C2}"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D7F7B8F2-56B7-754E-8780-4AA078A8F4C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DFA4E7A-0411-F043-8410-3DCCE8606739}" type="datetimeFigureOut">
              <a:rPr lang="en-US" smtClean="0"/>
              <a:t>10/21/15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F7B8F2-56B7-754E-8780-4AA078A8F4C2}"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3DFA4E7A-0411-F043-8410-3DCCE8606739}" type="datetimeFigureOut">
              <a:rPr lang="en-US" smtClean="0"/>
              <a:t>10/21/15</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D7F7B8F2-56B7-754E-8780-4AA078A8F4C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smtClean="0"/>
              <a:t>WELCOME TO MS. WINN’S CLASS!</a:t>
            </a:r>
            <a:endParaRPr lang="en-US" dirty="0"/>
          </a:p>
        </p:txBody>
      </p:sp>
      <p:sp>
        <p:nvSpPr>
          <p:cNvPr id="3" name="Subtitle 2"/>
          <p:cNvSpPr>
            <a:spLocks noGrp="1"/>
          </p:cNvSpPr>
          <p:nvPr>
            <p:ph type="subTitle" idx="1"/>
          </p:nvPr>
        </p:nvSpPr>
        <p:spPr/>
        <p:txBody>
          <a:bodyPr/>
          <a:lstStyle/>
          <a:p>
            <a:pPr algn="ctr"/>
            <a:r>
              <a:rPr lang="en-US" sz="2800" dirty="0" smtClean="0"/>
              <a:t>7TH GRADE ELAR</a:t>
            </a:r>
            <a:r>
              <a:rPr lang="en-US" dirty="0" smtClean="0"/>
              <a:t>	</a:t>
            </a:r>
            <a:endParaRPr lang="en-US" dirty="0"/>
          </a:p>
        </p:txBody>
      </p:sp>
      <p:pic>
        <p:nvPicPr>
          <p:cNvPr id="5" name="Picture 4"/>
          <p:cNvPicPr>
            <a:picLocks noChangeAspect="1"/>
          </p:cNvPicPr>
          <p:nvPr/>
        </p:nvPicPr>
        <p:blipFill>
          <a:blip r:embed="rId2"/>
          <a:stretch>
            <a:fillRect/>
          </a:stretch>
        </p:blipFill>
        <p:spPr>
          <a:xfrm>
            <a:off x="406292" y="399101"/>
            <a:ext cx="3942241" cy="3839260"/>
          </a:xfrm>
          <a:prstGeom prst="rect">
            <a:avLst/>
          </a:prstGeom>
        </p:spPr>
      </p:pic>
    </p:spTree>
    <p:extLst>
      <p:ext uri="{BB962C8B-B14F-4D97-AF65-F5344CB8AC3E}">
        <p14:creationId xmlns:p14="http://schemas.microsoft.com/office/powerpoint/2010/main" val="200784846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smtClean="0"/>
              <a:t>TUTORIALS</a:t>
            </a:r>
            <a:endParaRPr lang="en-US" sz="7200" dirty="0"/>
          </a:p>
        </p:txBody>
      </p:sp>
      <p:sp>
        <p:nvSpPr>
          <p:cNvPr id="3" name="Content Placeholder 2"/>
          <p:cNvSpPr>
            <a:spLocks noGrp="1"/>
          </p:cNvSpPr>
          <p:nvPr>
            <p:ph idx="1"/>
          </p:nvPr>
        </p:nvSpPr>
        <p:spPr>
          <a:xfrm>
            <a:off x="498474" y="1420725"/>
            <a:ext cx="7556313" cy="4144963"/>
          </a:xfrm>
        </p:spPr>
        <p:txBody>
          <a:bodyPr>
            <a:noAutofit/>
          </a:bodyPr>
          <a:lstStyle/>
          <a:p>
            <a:r>
              <a:rPr lang="en-US" sz="2800" dirty="0" smtClean="0"/>
              <a:t>SIGN IN</a:t>
            </a:r>
            <a:r>
              <a:rPr lang="en-US" sz="2800" dirty="0" smtClean="0"/>
              <a:t>!</a:t>
            </a:r>
          </a:p>
          <a:p>
            <a:pPr lvl="1"/>
            <a:r>
              <a:rPr lang="en-US" sz="2400" dirty="0" smtClean="0"/>
              <a:t>Do not write “stuff, work, things, </a:t>
            </a:r>
            <a:r>
              <a:rPr lang="en-US" sz="2400" dirty="0" err="1" smtClean="0"/>
              <a:t>idk</a:t>
            </a:r>
            <a:r>
              <a:rPr lang="en-US" sz="2400" dirty="0" smtClean="0"/>
              <a:t>, etc.” Be specific!</a:t>
            </a:r>
            <a:endParaRPr lang="en-US" sz="2400" dirty="0" smtClean="0"/>
          </a:p>
          <a:p>
            <a:r>
              <a:rPr lang="en-US" sz="2800" dirty="0" smtClean="0"/>
              <a:t>SOMETIMES </a:t>
            </a:r>
            <a:r>
              <a:rPr lang="en-US" sz="2800" dirty="0" smtClean="0"/>
              <a:t>I MAY NOT BE ABLE TO HELP YOU DEPENDING ON THE IMMEDIATE NEED OF THE CLASS</a:t>
            </a:r>
          </a:p>
          <a:p>
            <a:r>
              <a:rPr lang="en-US" sz="2800" dirty="0" smtClean="0"/>
              <a:t>IF YOU THINK YOU HAVE NOTHING TO WORK ON SHOULD YOU COME TO TUTORIALS? </a:t>
            </a:r>
            <a:r>
              <a:rPr lang="en-US" sz="2800" b="1" dirty="0" smtClean="0"/>
              <a:t>YES</a:t>
            </a:r>
            <a:endParaRPr lang="en-US" sz="2800" dirty="0" smtClean="0"/>
          </a:p>
          <a:p>
            <a:pPr lvl="1"/>
            <a:r>
              <a:rPr lang="en-US" sz="2400" dirty="0" smtClean="0"/>
              <a:t>Ask </a:t>
            </a:r>
            <a:r>
              <a:rPr lang="en-US" sz="2400" dirty="0"/>
              <a:t>M</a:t>
            </a:r>
            <a:r>
              <a:rPr lang="en-US" sz="2400" dirty="0" smtClean="0"/>
              <a:t>s. Winn if you have anything to make up…. Because you probably </a:t>
            </a:r>
            <a:r>
              <a:rPr lang="en-US" sz="2400" dirty="0" smtClean="0"/>
              <a:t>do</a:t>
            </a:r>
            <a:endParaRPr lang="en-US" sz="2400" dirty="0" smtClean="0"/>
          </a:p>
        </p:txBody>
      </p:sp>
    </p:spTree>
    <p:extLst>
      <p:ext uri="{BB962C8B-B14F-4D97-AF65-F5344CB8AC3E}">
        <p14:creationId xmlns:p14="http://schemas.microsoft.com/office/powerpoint/2010/main" val="335186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smtClean="0"/>
              <a:t>CELL PHONES</a:t>
            </a:r>
            <a:endParaRPr lang="en-US" sz="6000" dirty="0"/>
          </a:p>
        </p:txBody>
      </p:sp>
      <p:sp>
        <p:nvSpPr>
          <p:cNvPr id="3" name="Content Placeholder 2"/>
          <p:cNvSpPr>
            <a:spLocks noGrp="1"/>
          </p:cNvSpPr>
          <p:nvPr>
            <p:ph idx="1"/>
          </p:nvPr>
        </p:nvSpPr>
        <p:spPr/>
        <p:txBody>
          <a:bodyPr>
            <a:normAutofit lnSpcReduction="10000"/>
          </a:bodyPr>
          <a:lstStyle/>
          <a:p>
            <a:r>
              <a:rPr lang="en-US" sz="2800" b="1" dirty="0" smtClean="0"/>
              <a:t>FIRST OFFENSE: </a:t>
            </a:r>
            <a:r>
              <a:rPr lang="en-US" sz="2800" dirty="0" smtClean="0"/>
              <a:t>HAND IT OVER WILLINGLY AND YOU WILL GET IT BACK AT THE END OF THE DAY.</a:t>
            </a:r>
          </a:p>
          <a:p>
            <a:r>
              <a:rPr lang="en-US" sz="2800" b="1" dirty="0" smtClean="0"/>
              <a:t>SECOND OFFENSE: </a:t>
            </a:r>
            <a:r>
              <a:rPr lang="en-US" sz="2800" dirty="0" smtClean="0"/>
              <a:t>HAND IT OVER WILLINGLY AND YOU WILL GET IT BACK WHEN YOUR PARENT COMES TO GET IT FROM ME (MEANING EMAIL HOME).</a:t>
            </a:r>
          </a:p>
          <a:p>
            <a:r>
              <a:rPr lang="en-US" sz="2800" b="1" dirty="0" smtClean="0"/>
              <a:t>THIRD OFFENSE: </a:t>
            </a:r>
            <a:r>
              <a:rPr lang="en-US" sz="2800" dirty="0" smtClean="0"/>
              <a:t>PICK IT UP FROM MR. WESTFALL.</a:t>
            </a:r>
          </a:p>
          <a:p>
            <a:pPr marL="0" indent="0">
              <a:buNone/>
            </a:pPr>
            <a:endParaRPr lang="en-US" dirty="0"/>
          </a:p>
        </p:txBody>
      </p:sp>
    </p:spTree>
    <p:extLst>
      <p:ext uri="{BB962C8B-B14F-4D97-AF65-F5344CB8AC3E}">
        <p14:creationId xmlns:p14="http://schemas.microsoft.com/office/powerpoint/2010/main" val="2565827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smtClean="0"/>
              <a:t>CLASS MOTTOS</a:t>
            </a:r>
            <a:endParaRPr lang="en-US" sz="6000" dirty="0"/>
          </a:p>
        </p:txBody>
      </p:sp>
      <p:sp>
        <p:nvSpPr>
          <p:cNvPr id="3" name="Content Placeholder 2"/>
          <p:cNvSpPr>
            <a:spLocks noGrp="1"/>
          </p:cNvSpPr>
          <p:nvPr>
            <p:ph idx="1"/>
          </p:nvPr>
        </p:nvSpPr>
        <p:spPr>
          <a:xfrm>
            <a:off x="498474" y="1470388"/>
            <a:ext cx="7556313" cy="5225395"/>
          </a:xfrm>
        </p:spPr>
        <p:txBody>
          <a:bodyPr>
            <a:normAutofit fontScale="92500" lnSpcReduction="10000"/>
          </a:bodyPr>
          <a:lstStyle/>
          <a:p>
            <a:pPr algn="ctr"/>
            <a:r>
              <a:rPr lang="en-US" b="1" dirty="0" smtClean="0"/>
              <a:t>“</a:t>
            </a:r>
            <a:r>
              <a:rPr lang="en-US" sz="2800" b="1" dirty="0" smtClean="0"/>
              <a:t>YOU DON</a:t>
            </a:r>
            <a:r>
              <a:rPr lang="fr-FR" sz="2800" b="1" dirty="0" smtClean="0"/>
              <a:t>’</a:t>
            </a:r>
            <a:r>
              <a:rPr lang="en-US" sz="2800" b="1" dirty="0" smtClean="0"/>
              <a:t>T HAVE TO LIKE ME, YOU JUST HAVE TO RESPECT ME.”</a:t>
            </a:r>
          </a:p>
          <a:p>
            <a:pPr lvl="2"/>
            <a:r>
              <a:rPr lang="en-US" dirty="0" smtClean="0"/>
              <a:t>APPLIES TO HOW YOU TREAT EVERYONE IN THIS CLASSROOM!</a:t>
            </a:r>
          </a:p>
          <a:p>
            <a:pPr algn="ctr"/>
            <a:r>
              <a:rPr lang="en-US" sz="3000" b="1" dirty="0" smtClean="0"/>
              <a:t>“DON</a:t>
            </a:r>
            <a:r>
              <a:rPr lang="fr-FR" sz="3000" b="1" dirty="0" smtClean="0"/>
              <a:t>’</a:t>
            </a:r>
            <a:r>
              <a:rPr lang="en-US" sz="3000" b="1" dirty="0" smtClean="0"/>
              <a:t>T ANTICIPATE, JUST PARTICIPATE.”</a:t>
            </a:r>
          </a:p>
          <a:p>
            <a:pPr lvl="7"/>
            <a:r>
              <a:rPr lang="en-US" sz="2000" dirty="0" smtClean="0"/>
              <a:t>DON</a:t>
            </a:r>
            <a:r>
              <a:rPr lang="fr-FR" sz="2000" dirty="0" smtClean="0"/>
              <a:t>’</a:t>
            </a:r>
            <a:r>
              <a:rPr lang="en-US" sz="2000" dirty="0" smtClean="0"/>
              <a:t>T ASK ME WHAT WE’RE DOING NEXT.</a:t>
            </a:r>
          </a:p>
          <a:p>
            <a:pPr algn="ctr"/>
            <a:r>
              <a:rPr lang="en-US" sz="3000" b="1" dirty="0" smtClean="0"/>
              <a:t>“I AM RESPONSIBLE FOR ME! I AM RESPONSIBLE FOR THE CHOICES I MAKE, AND HOLDING MYSELF ACCOUNTABLE.”</a:t>
            </a:r>
          </a:p>
          <a:p>
            <a:pPr lvl="1" algn="ctr"/>
            <a:r>
              <a:rPr lang="en-US" sz="2000" dirty="0" smtClean="0"/>
              <a:t>MS. WINN, DO WE HAVE TO DO THIS?</a:t>
            </a:r>
          </a:p>
          <a:p>
            <a:pPr marL="228600" lvl="1" indent="0" algn="ctr">
              <a:buNone/>
            </a:pPr>
            <a:r>
              <a:rPr lang="en-US" sz="2000" b="1" dirty="0" smtClean="0"/>
              <a:t>NOPE!!!</a:t>
            </a:r>
          </a:p>
          <a:p>
            <a:pPr marL="228600" lvl="1" indent="0" algn="ctr">
              <a:buNone/>
            </a:pPr>
            <a:endParaRPr lang="en-US" sz="2000" dirty="0" smtClean="0"/>
          </a:p>
          <a:p>
            <a:pPr lvl="1"/>
            <a:endParaRPr lang="en-US" dirty="0"/>
          </a:p>
        </p:txBody>
      </p:sp>
    </p:spTree>
    <p:extLst>
      <p:ext uri="{BB962C8B-B14F-4D97-AF65-F5344CB8AC3E}">
        <p14:creationId xmlns:p14="http://schemas.microsoft.com/office/powerpoint/2010/main" val="1909623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84951"/>
            <a:ext cx="7556313" cy="1116106"/>
          </a:xfrm>
        </p:spPr>
        <p:txBody>
          <a:bodyPr/>
          <a:lstStyle/>
          <a:p>
            <a:pPr algn="ctr"/>
            <a:r>
              <a:rPr lang="en-US" sz="6000" dirty="0" smtClean="0"/>
              <a:t>Classroom Jobs</a:t>
            </a:r>
            <a:endParaRPr lang="en-US" sz="6000" dirty="0"/>
          </a:p>
        </p:txBody>
      </p:sp>
      <p:sp>
        <p:nvSpPr>
          <p:cNvPr id="3" name="Content Placeholder 2"/>
          <p:cNvSpPr>
            <a:spLocks noGrp="1"/>
          </p:cNvSpPr>
          <p:nvPr>
            <p:ph idx="1"/>
          </p:nvPr>
        </p:nvSpPr>
        <p:spPr>
          <a:xfrm>
            <a:off x="498474" y="1422770"/>
            <a:ext cx="7556313" cy="4986764"/>
          </a:xfrm>
        </p:spPr>
        <p:txBody>
          <a:bodyPr>
            <a:normAutofit/>
          </a:bodyPr>
          <a:lstStyle/>
          <a:p>
            <a:r>
              <a:rPr lang="en-US" sz="3600" b="1" dirty="0" smtClean="0"/>
              <a:t>Time Keeper</a:t>
            </a:r>
          </a:p>
          <a:p>
            <a:pPr lvl="1"/>
            <a:r>
              <a:rPr lang="en-US" sz="2800" dirty="0" smtClean="0"/>
              <a:t>Keeps time</a:t>
            </a:r>
          </a:p>
          <a:p>
            <a:pPr lvl="1"/>
            <a:r>
              <a:rPr lang="en-US" sz="2800" dirty="0" smtClean="0"/>
              <a:t>Makes sure the group is keeping a good pace on assignments</a:t>
            </a:r>
          </a:p>
          <a:p>
            <a:pPr lvl="1"/>
            <a:r>
              <a:rPr lang="en-US" sz="2800" dirty="0" smtClean="0"/>
              <a:t>Has the right to have the group to move on to the next task if they feel that the group is taking too long. You can come back to that part of the assignment or activity if there is time</a:t>
            </a:r>
          </a:p>
          <a:p>
            <a:pPr lvl="1"/>
            <a:endParaRPr lang="en-US" sz="2000" dirty="0" smtClean="0"/>
          </a:p>
        </p:txBody>
      </p:sp>
    </p:spTree>
    <p:extLst>
      <p:ext uri="{BB962C8B-B14F-4D97-AF65-F5344CB8AC3E}">
        <p14:creationId xmlns:p14="http://schemas.microsoft.com/office/powerpoint/2010/main" val="3881827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a:t>Classroom Jobs</a:t>
            </a:r>
          </a:p>
        </p:txBody>
      </p:sp>
      <p:sp>
        <p:nvSpPr>
          <p:cNvPr id="3" name="Content Placeholder 2"/>
          <p:cNvSpPr>
            <a:spLocks noGrp="1"/>
          </p:cNvSpPr>
          <p:nvPr>
            <p:ph idx="1"/>
          </p:nvPr>
        </p:nvSpPr>
        <p:spPr>
          <a:xfrm>
            <a:off x="498474" y="1680824"/>
            <a:ext cx="7556313" cy="5406784"/>
          </a:xfrm>
        </p:spPr>
        <p:txBody>
          <a:bodyPr>
            <a:normAutofit/>
          </a:bodyPr>
          <a:lstStyle/>
          <a:p>
            <a:r>
              <a:rPr lang="en-US" sz="3600" b="1" dirty="0" smtClean="0"/>
              <a:t>Secretary</a:t>
            </a:r>
          </a:p>
          <a:p>
            <a:pPr lvl="1"/>
            <a:r>
              <a:rPr lang="en-US" sz="2800" dirty="0" smtClean="0"/>
              <a:t>Passes back graded papers to their group</a:t>
            </a:r>
          </a:p>
          <a:p>
            <a:pPr lvl="2"/>
            <a:r>
              <a:rPr lang="en-US" sz="2800" dirty="0" smtClean="0"/>
              <a:t>(Asks Ms. Winn at the beginning of class if there are assignments to pass back so she will remember.)</a:t>
            </a:r>
          </a:p>
          <a:p>
            <a:pPr lvl="1"/>
            <a:r>
              <a:rPr lang="en-US" sz="2800" dirty="0" smtClean="0"/>
              <a:t>Makes sure everyone turns in their homework at the beginning of class</a:t>
            </a:r>
          </a:p>
          <a:p>
            <a:pPr lvl="1"/>
            <a:r>
              <a:rPr lang="en-US" sz="2800" dirty="0" smtClean="0"/>
              <a:t>Turns in group work to the warm-up or homework box</a:t>
            </a:r>
            <a:endParaRPr lang="en-US" sz="2800" dirty="0"/>
          </a:p>
        </p:txBody>
      </p:sp>
    </p:spTree>
    <p:extLst>
      <p:ext uri="{BB962C8B-B14F-4D97-AF65-F5344CB8AC3E}">
        <p14:creationId xmlns:p14="http://schemas.microsoft.com/office/powerpoint/2010/main" val="2266347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a:t>Classroom Jobs</a:t>
            </a:r>
          </a:p>
        </p:txBody>
      </p:sp>
      <p:sp>
        <p:nvSpPr>
          <p:cNvPr id="3" name="Content Placeholder 2"/>
          <p:cNvSpPr>
            <a:spLocks noGrp="1"/>
          </p:cNvSpPr>
          <p:nvPr>
            <p:ph idx="1"/>
          </p:nvPr>
        </p:nvSpPr>
        <p:spPr>
          <a:xfrm>
            <a:off x="498474" y="1416838"/>
            <a:ext cx="7556313" cy="4144963"/>
          </a:xfrm>
        </p:spPr>
        <p:txBody>
          <a:bodyPr>
            <a:noAutofit/>
          </a:bodyPr>
          <a:lstStyle/>
          <a:p>
            <a:r>
              <a:rPr lang="en-US" sz="2800" b="1" dirty="0" smtClean="0"/>
              <a:t>Supplies Manager</a:t>
            </a:r>
          </a:p>
          <a:p>
            <a:pPr lvl="1"/>
            <a:r>
              <a:rPr lang="en-US" sz="2400" dirty="0" smtClean="0"/>
              <a:t>Makes sure everyone has their materials at the beginning of class: binder, hand outs, pencil, highlighter, etc. </a:t>
            </a:r>
          </a:p>
          <a:p>
            <a:pPr lvl="1"/>
            <a:r>
              <a:rPr lang="en-US" sz="2400" dirty="0" smtClean="0"/>
              <a:t>Gets materials for group when instructed during activities or assignments </a:t>
            </a:r>
          </a:p>
          <a:p>
            <a:pPr lvl="1"/>
            <a:r>
              <a:rPr lang="en-US" sz="2400" dirty="0" smtClean="0"/>
              <a:t>Makes sure the group has cleaned up all trash (including inside the desk) and put back materials where they go before they leave the classroom</a:t>
            </a:r>
          </a:p>
          <a:p>
            <a:pPr lvl="2"/>
            <a:r>
              <a:rPr lang="en-US" sz="2400" dirty="0" smtClean="0"/>
              <a:t>Has the right to make the whole team help clean up but must help as well</a:t>
            </a:r>
            <a:endParaRPr lang="en-US" sz="2400" dirty="0"/>
          </a:p>
        </p:txBody>
      </p:sp>
    </p:spTree>
    <p:extLst>
      <p:ext uri="{BB962C8B-B14F-4D97-AF65-F5344CB8AC3E}">
        <p14:creationId xmlns:p14="http://schemas.microsoft.com/office/powerpoint/2010/main" val="2824240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a:t>Classroom Jobs</a:t>
            </a:r>
          </a:p>
        </p:txBody>
      </p:sp>
      <p:sp>
        <p:nvSpPr>
          <p:cNvPr id="3" name="Content Placeholder 2"/>
          <p:cNvSpPr>
            <a:spLocks noGrp="1"/>
          </p:cNvSpPr>
          <p:nvPr>
            <p:ph idx="1"/>
          </p:nvPr>
        </p:nvSpPr>
        <p:spPr>
          <a:xfrm>
            <a:off x="498474" y="1600200"/>
            <a:ext cx="7556313" cy="4144963"/>
          </a:xfrm>
        </p:spPr>
        <p:txBody>
          <a:bodyPr>
            <a:noAutofit/>
          </a:bodyPr>
          <a:lstStyle/>
          <a:p>
            <a:r>
              <a:rPr lang="en-US" sz="3200" b="1" dirty="0" smtClean="0"/>
              <a:t>Facilitator</a:t>
            </a:r>
          </a:p>
          <a:p>
            <a:pPr lvl="1"/>
            <a:r>
              <a:rPr lang="en-US" sz="2800" dirty="0" smtClean="0"/>
              <a:t>Encourages everyone in the group by giving positive feedback and constructive criticism</a:t>
            </a:r>
          </a:p>
          <a:p>
            <a:pPr lvl="1"/>
            <a:r>
              <a:rPr lang="en-US" sz="2800" dirty="0" smtClean="0"/>
              <a:t>Keeps the group at a “dull roar” during activities and making sure everyone is in their LLPs during instruction</a:t>
            </a:r>
          </a:p>
          <a:p>
            <a:pPr lvl="1"/>
            <a:r>
              <a:rPr lang="en-US" sz="2800" dirty="0" smtClean="0"/>
              <a:t>Makes sure everyone is involved in the activity and shares his/her opinions</a:t>
            </a:r>
          </a:p>
        </p:txBody>
      </p:sp>
    </p:spTree>
    <p:extLst>
      <p:ext uri="{BB962C8B-B14F-4D97-AF65-F5344CB8AC3E}">
        <p14:creationId xmlns:p14="http://schemas.microsoft.com/office/powerpoint/2010/main" val="1281526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161601"/>
            <a:ext cx="7556313" cy="1116106"/>
          </a:xfrm>
        </p:spPr>
        <p:txBody>
          <a:bodyPr/>
          <a:lstStyle/>
          <a:p>
            <a:pPr algn="ctr"/>
            <a:r>
              <a:rPr lang="en-US" sz="6000" dirty="0" smtClean="0"/>
              <a:t>PROCEDURES</a:t>
            </a:r>
            <a:endParaRPr lang="en-US" sz="6000" dirty="0"/>
          </a:p>
        </p:txBody>
      </p:sp>
      <p:sp>
        <p:nvSpPr>
          <p:cNvPr id="3" name="Content Placeholder 2"/>
          <p:cNvSpPr>
            <a:spLocks noGrp="1"/>
          </p:cNvSpPr>
          <p:nvPr>
            <p:ph idx="1"/>
          </p:nvPr>
        </p:nvSpPr>
        <p:spPr>
          <a:xfrm>
            <a:off x="622717" y="1096306"/>
            <a:ext cx="7556313" cy="4583351"/>
          </a:xfrm>
        </p:spPr>
        <p:txBody>
          <a:bodyPr>
            <a:noAutofit/>
          </a:bodyPr>
          <a:lstStyle/>
          <a:p>
            <a:r>
              <a:rPr lang="en-US" sz="1800" dirty="0" smtClean="0"/>
              <a:t>ENTERING THE CLASSROOM</a:t>
            </a:r>
          </a:p>
          <a:p>
            <a:r>
              <a:rPr lang="en-US" sz="1800" dirty="0" smtClean="0"/>
              <a:t>TURN </a:t>
            </a:r>
            <a:r>
              <a:rPr lang="en-US" sz="1800" dirty="0" smtClean="0"/>
              <a:t>IN HOMEWORK</a:t>
            </a:r>
          </a:p>
          <a:p>
            <a:r>
              <a:rPr lang="en-US" sz="1800" dirty="0" smtClean="0"/>
              <a:t>WARM-UP</a:t>
            </a:r>
          </a:p>
          <a:p>
            <a:r>
              <a:rPr lang="en-US" sz="1800" dirty="0" smtClean="0"/>
              <a:t>CLASS </a:t>
            </a:r>
            <a:r>
              <a:rPr lang="en-US" sz="1800" dirty="0" smtClean="0"/>
              <a:t>MEETING</a:t>
            </a:r>
          </a:p>
          <a:p>
            <a:pPr lvl="1"/>
            <a:r>
              <a:rPr lang="en-US" sz="1600" dirty="0" smtClean="0"/>
              <a:t>Today’s Agenda</a:t>
            </a:r>
            <a:endParaRPr lang="en-US" sz="1600" dirty="0" smtClean="0"/>
          </a:p>
          <a:p>
            <a:pPr lvl="1"/>
            <a:r>
              <a:rPr lang="en-US" sz="1600" dirty="0" smtClean="0"/>
              <a:t>Due Dates</a:t>
            </a:r>
          </a:p>
          <a:p>
            <a:pPr lvl="1"/>
            <a:r>
              <a:rPr lang="en-US" sz="1600" dirty="0" smtClean="0"/>
              <a:t>Claim a No Name Board</a:t>
            </a:r>
          </a:p>
          <a:p>
            <a:pPr lvl="1"/>
            <a:r>
              <a:rPr lang="en-US" sz="1600" dirty="0" smtClean="0"/>
              <a:t>Expectations for the </a:t>
            </a:r>
            <a:r>
              <a:rPr lang="en-US" sz="1600" dirty="0" smtClean="0"/>
              <a:t>Day</a:t>
            </a:r>
          </a:p>
          <a:p>
            <a:pPr lvl="1"/>
            <a:r>
              <a:rPr lang="en-US" sz="1600" dirty="0" smtClean="0"/>
              <a:t>Other announcements</a:t>
            </a:r>
            <a:endParaRPr lang="en-US" sz="1600" dirty="0" smtClean="0"/>
          </a:p>
          <a:p>
            <a:r>
              <a:rPr lang="en-US" sz="1800" dirty="0" smtClean="0"/>
              <a:t>CLASSROOM JOBS</a:t>
            </a:r>
          </a:p>
          <a:p>
            <a:pPr lvl="1"/>
            <a:r>
              <a:rPr lang="en-US" sz="1600" dirty="0" smtClean="0"/>
              <a:t>SECRETARY</a:t>
            </a:r>
          </a:p>
          <a:p>
            <a:pPr lvl="1"/>
            <a:r>
              <a:rPr lang="en-US" sz="1600" dirty="0" smtClean="0"/>
              <a:t>TIME KEEPER</a:t>
            </a:r>
          </a:p>
          <a:p>
            <a:pPr lvl="1"/>
            <a:r>
              <a:rPr lang="en-US" sz="1600" dirty="0" smtClean="0"/>
              <a:t>SUPPLIES MANAGER</a:t>
            </a:r>
          </a:p>
          <a:p>
            <a:pPr lvl="1"/>
            <a:r>
              <a:rPr lang="en-US" sz="1600" dirty="0" smtClean="0"/>
              <a:t>FACILITATOR</a:t>
            </a:r>
            <a:endParaRPr lang="en-US" sz="1600" dirty="0" smtClean="0"/>
          </a:p>
        </p:txBody>
      </p:sp>
      <p:pic>
        <p:nvPicPr>
          <p:cNvPr id="4" name="Picture 3"/>
          <p:cNvPicPr>
            <a:picLocks noChangeAspect="1"/>
          </p:cNvPicPr>
          <p:nvPr/>
        </p:nvPicPr>
        <p:blipFill>
          <a:blip r:embed="rId2"/>
          <a:stretch>
            <a:fillRect/>
          </a:stretch>
        </p:blipFill>
        <p:spPr>
          <a:xfrm>
            <a:off x="4567478" y="2347287"/>
            <a:ext cx="3721991" cy="2560969"/>
          </a:xfrm>
          <a:prstGeom prst="rect">
            <a:avLst/>
          </a:prstGeom>
        </p:spPr>
      </p:pic>
    </p:spTree>
    <p:extLst>
      <p:ext uri="{BB962C8B-B14F-4D97-AF65-F5344CB8AC3E}">
        <p14:creationId xmlns:p14="http://schemas.microsoft.com/office/powerpoint/2010/main" val="3641368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EXPECTATIONS FOR THE DAY</a:t>
            </a:r>
            <a:endParaRPr lang="en-US" sz="4000" dirty="0"/>
          </a:p>
        </p:txBody>
      </p:sp>
      <p:sp>
        <p:nvSpPr>
          <p:cNvPr id="3" name="Content Placeholder 2"/>
          <p:cNvSpPr>
            <a:spLocks noGrp="1"/>
          </p:cNvSpPr>
          <p:nvPr>
            <p:ph idx="1"/>
          </p:nvPr>
        </p:nvSpPr>
        <p:spPr/>
        <p:txBody>
          <a:bodyPr numCol="2">
            <a:normAutofit/>
          </a:bodyPr>
          <a:lstStyle/>
          <a:p>
            <a:r>
              <a:rPr lang="en-US" dirty="0" smtClean="0"/>
              <a:t>INDIVIDUAL WORK</a:t>
            </a:r>
          </a:p>
          <a:p>
            <a:pPr lvl="1"/>
            <a:r>
              <a:rPr lang="en-US" dirty="0" smtClean="0"/>
              <a:t>What should we be doing?</a:t>
            </a:r>
          </a:p>
          <a:p>
            <a:pPr lvl="1"/>
            <a:r>
              <a:rPr lang="en-US" dirty="0" smtClean="0"/>
              <a:t>How should we be acting?</a:t>
            </a:r>
          </a:p>
          <a:p>
            <a:pPr lvl="1"/>
            <a:r>
              <a:rPr lang="en-US" dirty="0" smtClean="0"/>
              <a:t>Can we ask questions?</a:t>
            </a:r>
          </a:p>
          <a:p>
            <a:pPr lvl="2"/>
            <a:r>
              <a:rPr lang="en-US" dirty="0" smtClean="0"/>
              <a:t>C3B4ME</a:t>
            </a:r>
          </a:p>
          <a:p>
            <a:r>
              <a:rPr lang="en-US" dirty="0" smtClean="0"/>
              <a:t>GROUP WORK</a:t>
            </a:r>
          </a:p>
          <a:p>
            <a:pPr lvl="1"/>
            <a:r>
              <a:rPr lang="en-US" dirty="0"/>
              <a:t>What should we be doing?</a:t>
            </a:r>
          </a:p>
          <a:p>
            <a:pPr lvl="1"/>
            <a:r>
              <a:rPr lang="en-US" dirty="0"/>
              <a:t>How should we be acting?</a:t>
            </a:r>
          </a:p>
          <a:p>
            <a:pPr lvl="1"/>
            <a:r>
              <a:rPr lang="en-US" dirty="0"/>
              <a:t>Can we ask questions</a:t>
            </a:r>
            <a:r>
              <a:rPr lang="en-US" dirty="0" smtClean="0"/>
              <a:t>?</a:t>
            </a:r>
          </a:p>
          <a:p>
            <a:endParaRPr lang="en-US" dirty="0" smtClean="0"/>
          </a:p>
          <a:p>
            <a:r>
              <a:rPr lang="en-US" dirty="0" smtClean="0"/>
              <a:t>CLASS DISCUSSION</a:t>
            </a:r>
          </a:p>
          <a:p>
            <a:pPr lvl="1"/>
            <a:r>
              <a:rPr lang="en-US" dirty="0"/>
              <a:t>What should we be doing?</a:t>
            </a:r>
          </a:p>
          <a:p>
            <a:pPr lvl="1"/>
            <a:r>
              <a:rPr lang="en-US" dirty="0"/>
              <a:t>How should we be acting?</a:t>
            </a:r>
          </a:p>
          <a:p>
            <a:pPr lvl="1"/>
            <a:r>
              <a:rPr lang="en-US" dirty="0"/>
              <a:t>Can we ask questions</a:t>
            </a:r>
            <a:r>
              <a:rPr lang="en-US" dirty="0" smtClean="0"/>
              <a:t>?</a:t>
            </a:r>
          </a:p>
          <a:p>
            <a:pPr lvl="1"/>
            <a:r>
              <a:rPr lang="en-US" strike="sngStrike" dirty="0" smtClean="0"/>
              <a:t>“I don’t know…”</a:t>
            </a:r>
          </a:p>
          <a:p>
            <a:pPr lvl="2"/>
            <a:r>
              <a:rPr lang="en-US" dirty="0" smtClean="0"/>
              <a:t>Can I phone a friend?</a:t>
            </a:r>
          </a:p>
          <a:p>
            <a:pPr lvl="2"/>
            <a:r>
              <a:rPr lang="en-US" dirty="0" smtClean="0"/>
              <a:t>I didn’t understand the question. Can you repeat it to me in a different way?</a:t>
            </a:r>
          </a:p>
          <a:p>
            <a:pPr lvl="2"/>
            <a:r>
              <a:rPr lang="en-US" dirty="0" smtClean="0"/>
              <a:t>Can you repeat the question?</a:t>
            </a:r>
            <a:endParaRPr lang="en-US" dirty="0"/>
          </a:p>
        </p:txBody>
      </p:sp>
    </p:spTree>
    <p:extLst>
      <p:ext uri="{BB962C8B-B14F-4D97-AF65-F5344CB8AC3E}">
        <p14:creationId xmlns:p14="http://schemas.microsoft.com/office/powerpoint/2010/main" val="3739085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HOMEWORK ASSIGNMENTS</a:t>
            </a:r>
            <a:endParaRPr lang="en-US" sz="4400" dirty="0"/>
          </a:p>
        </p:txBody>
      </p:sp>
      <p:sp>
        <p:nvSpPr>
          <p:cNvPr id="3" name="Content Placeholder 2"/>
          <p:cNvSpPr>
            <a:spLocks noGrp="1"/>
          </p:cNvSpPr>
          <p:nvPr>
            <p:ph idx="1"/>
          </p:nvPr>
        </p:nvSpPr>
        <p:spPr/>
        <p:txBody>
          <a:bodyPr>
            <a:normAutofit/>
          </a:bodyPr>
          <a:lstStyle/>
          <a:p>
            <a:r>
              <a:rPr lang="en-US" sz="3200" dirty="0" smtClean="0"/>
              <a:t>THE </a:t>
            </a:r>
            <a:r>
              <a:rPr lang="en-US" sz="3200" b="1" dirty="0" smtClean="0"/>
              <a:t>SECOND</a:t>
            </a:r>
            <a:r>
              <a:rPr lang="en-US" sz="3200" dirty="0" smtClean="0"/>
              <a:t> YOU GET ANY PAPER, YOU SHOULD DO WHAT?</a:t>
            </a:r>
          </a:p>
          <a:p>
            <a:pPr lvl="1"/>
            <a:r>
              <a:rPr lang="en-US" sz="2800" dirty="0" smtClean="0"/>
              <a:t>WRITE MY </a:t>
            </a:r>
            <a:r>
              <a:rPr lang="en-US" sz="2800" b="1" dirty="0" smtClean="0"/>
              <a:t>FIRST </a:t>
            </a:r>
            <a:r>
              <a:rPr lang="en-US" sz="2800" dirty="0" smtClean="0"/>
              <a:t>AND</a:t>
            </a:r>
            <a:r>
              <a:rPr lang="en-US" sz="2800" b="1" dirty="0" smtClean="0"/>
              <a:t> LAST</a:t>
            </a:r>
            <a:r>
              <a:rPr lang="en-US" sz="2800" dirty="0" smtClean="0"/>
              <a:t> NAME</a:t>
            </a:r>
          </a:p>
          <a:p>
            <a:pPr lvl="1"/>
            <a:r>
              <a:rPr lang="en-US" sz="2800" dirty="0" smtClean="0"/>
              <a:t>WRITE TODAY’S </a:t>
            </a:r>
            <a:r>
              <a:rPr lang="en-US" sz="2800" b="1" dirty="0" smtClean="0"/>
              <a:t>DATE</a:t>
            </a:r>
          </a:p>
          <a:p>
            <a:pPr lvl="1"/>
            <a:r>
              <a:rPr lang="en-US" sz="2800" dirty="0" smtClean="0"/>
              <a:t>WRITE THE </a:t>
            </a:r>
            <a:r>
              <a:rPr lang="en-US" sz="2800" b="1" dirty="0" smtClean="0"/>
              <a:t>DUE DATE </a:t>
            </a:r>
            <a:r>
              <a:rPr lang="en-US" sz="2800" dirty="0" smtClean="0"/>
              <a:t>IN A </a:t>
            </a:r>
            <a:r>
              <a:rPr lang="en-US" sz="2800" b="1" dirty="0" smtClean="0">
                <a:solidFill>
                  <a:srgbClr val="FF0000"/>
                </a:solidFill>
              </a:rPr>
              <a:t>BRIGHT COLOR</a:t>
            </a:r>
            <a:r>
              <a:rPr lang="en-US" sz="2800" dirty="0" smtClean="0"/>
              <a:t> (PEN, HIGHLIGHTER, MAP PENCIL)</a:t>
            </a:r>
          </a:p>
        </p:txBody>
      </p:sp>
    </p:spTree>
    <p:extLst>
      <p:ext uri="{BB962C8B-B14F-4D97-AF65-F5344CB8AC3E}">
        <p14:creationId xmlns:p14="http://schemas.microsoft.com/office/powerpoint/2010/main" val="517186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65453"/>
            <a:ext cx="7556313" cy="1116106"/>
          </a:xfrm>
        </p:spPr>
        <p:txBody>
          <a:bodyPr/>
          <a:lstStyle/>
          <a:p>
            <a:pPr algn="ctr"/>
            <a:r>
              <a:rPr lang="en-US" sz="4800" dirty="0" smtClean="0"/>
              <a:t>PAPERS I RETURN TO YOU</a:t>
            </a:r>
            <a:endParaRPr lang="en-US" sz="4800" dirty="0"/>
          </a:p>
        </p:txBody>
      </p:sp>
      <p:sp>
        <p:nvSpPr>
          <p:cNvPr id="3" name="Content Placeholder 2"/>
          <p:cNvSpPr>
            <a:spLocks noGrp="1"/>
          </p:cNvSpPr>
          <p:nvPr>
            <p:ph idx="1"/>
          </p:nvPr>
        </p:nvSpPr>
        <p:spPr>
          <a:xfrm>
            <a:off x="498474" y="1401359"/>
            <a:ext cx="7556313" cy="5068642"/>
          </a:xfrm>
        </p:spPr>
        <p:txBody>
          <a:bodyPr>
            <a:noAutofit/>
          </a:bodyPr>
          <a:lstStyle/>
          <a:p>
            <a:r>
              <a:rPr lang="en-US" sz="2600" dirty="0" smtClean="0"/>
              <a:t>LOOK AT THE BOARD NEXT TO THE POINTS!</a:t>
            </a:r>
          </a:p>
          <a:p>
            <a:r>
              <a:rPr lang="en-US" sz="2600" dirty="0" smtClean="0"/>
              <a:t>PUT THE PAPERS EXACTLY WHERE THEY GO!</a:t>
            </a:r>
          </a:p>
          <a:p>
            <a:r>
              <a:rPr lang="en-US" sz="2600" dirty="0" smtClean="0"/>
              <a:t>YOU ARE RESPONSIBLE FOR THESE GRADES</a:t>
            </a:r>
          </a:p>
          <a:p>
            <a:r>
              <a:rPr lang="en-US" sz="2600" dirty="0" smtClean="0"/>
              <a:t>IF YOU DON</a:t>
            </a:r>
            <a:r>
              <a:rPr lang="fr-FR" sz="2600" dirty="0" smtClean="0"/>
              <a:t>’</a:t>
            </a:r>
            <a:r>
              <a:rPr lang="en-US" sz="2600" dirty="0" smtClean="0"/>
              <a:t>T HAVE THE PAPER TO PROVE YOU MADE A DIFFERENT GRADE THEN THE GRADE </a:t>
            </a:r>
            <a:r>
              <a:rPr lang="en-US" sz="2600" dirty="0" smtClean="0"/>
              <a:t>STAYS</a:t>
            </a:r>
          </a:p>
          <a:p>
            <a:r>
              <a:rPr lang="en-US" sz="2600" dirty="0" smtClean="0"/>
              <a:t>IF YOU DON’T HAVE THOSE ASSIGNMENTS IN YOUR BINDER DURING BINDER CHECK, IT COULD HURT YOUR GRADE</a:t>
            </a:r>
            <a:endParaRPr lang="en-US" sz="2600" dirty="0"/>
          </a:p>
        </p:txBody>
      </p:sp>
    </p:spTree>
    <p:extLst>
      <p:ext uri="{BB962C8B-B14F-4D97-AF65-F5344CB8AC3E}">
        <p14:creationId xmlns:p14="http://schemas.microsoft.com/office/powerpoint/2010/main" val="3892172277"/>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110</TotalTime>
  <Words>703</Words>
  <Application>Microsoft Macintosh PowerPoint</Application>
  <PresentationFormat>On-screen Show (4:3)</PresentationFormat>
  <Paragraphs>87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Advantage</vt:lpstr>
      <vt:lpstr>WELCOME TO MS. WINN’S CLASS!</vt:lpstr>
      <vt:lpstr>Classroom Jobs</vt:lpstr>
      <vt:lpstr>Classroom Jobs</vt:lpstr>
      <vt:lpstr>Classroom Jobs</vt:lpstr>
      <vt:lpstr>Classroom Jobs</vt:lpstr>
      <vt:lpstr>PROCEDURES</vt:lpstr>
      <vt:lpstr>EXPECTATIONS FOR THE DAY</vt:lpstr>
      <vt:lpstr>HOMEWORK ASSIGNMENTS</vt:lpstr>
      <vt:lpstr>PAPERS I RETURN TO YOU</vt:lpstr>
      <vt:lpstr>TUTORIALS</vt:lpstr>
      <vt:lpstr>CELL PHONES</vt:lpstr>
      <vt:lpstr>CLASS MOTTOS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MS. WINN’S CLASS!</dc:title>
  <dc:creator>Olivia Winn</dc:creator>
  <cp:lastModifiedBy>Olivia Winn</cp:lastModifiedBy>
  <cp:revision>9</cp:revision>
  <cp:lastPrinted>2015-10-21T17:58:33Z</cp:lastPrinted>
  <dcterms:created xsi:type="dcterms:W3CDTF">2015-09-15T16:56:29Z</dcterms:created>
  <dcterms:modified xsi:type="dcterms:W3CDTF">2015-10-21T18:35:52Z</dcterms:modified>
</cp:coreProperties>
</file>